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17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3E978BD5-C088-41C7-A3E1-90395423CD9C}" type="datetimeFigureOut">
              <a:rPr lang="en-US" smtClean="0"/>
              <a:t>2/8/2011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25BE4A5D-6C98-4A7B-964E-941AFC7512B1}" type="slidenum">
              <a:rPr lang="en-US" smtClean="0"/>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E978BD5-C088-41C7-A3E1-90395423CD9C}" type="datetimeFigureOut">
              <a:rPr lang="en-US" smtClean="0"/>
              <a:t>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BE4A5D-6C98-4A7B-964E-941AFC7512B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E978BD5-C088-41C7-A3E1-90395423CD9C}" type="datetimeFigureOut">
              <a:rPr lang="en-US" smtClean="0"/>
              <a:t>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BE4A5D-6C98-4A7B-964E-941AFC7512B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E978BD5-C088-41C7-A3E1-90395423CD9C}" type="datetimeFigureOut">
              <a:rPr lang="en-US" smtClean="0"/>
              <a:t>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BE4A5D-6C98-4A7B-964E-941AFC7512B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E978BD5-C088-41C7-A3E1-90395423CD9C}" type="datetimeFigureOut">
              <a:rPr lang="en-US" smtClean="0"/>
              <a:t>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25BE4A5D-6C98-4A7B-964E-941AFC7512B1}"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E978BD5-C088-41C7-A3E1-90395423CD9C}" type="datetimeFigureOut">
              <a:rPr lang="en-US" smtClean="0"/>
              <a:t>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BE4A5D-6C98-4A7B-964E-941AFC7512B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E978BD5-C088-41C7-A3E1-90395423CD9C}" type="datetimeFigureOut">
              <a:rPr lang="en-US" smtClean="0"/>
              <a:t>2/8/2011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5BE4A5D-6C98-4A7B-964E-941AFC7512B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E978BD5-C088-41C7-A3E1-90395423CD9C}" type="datetimeFigureOut">
              <a:rPr lang="en-US" smtClean="0"/>
              <a:t>2/8/2011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5BE4A5D-6C98-4A7B-964E-941AFC7512B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978BD5-C088-41C7-A3E1-90395423CD9C}" type="datetimeFigureOut">
              <a:rPr lang="en-US" smtClean="0"/>
              <a:t>2/8/2011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5BE4A5D-6C98-4A7B-964E-941AFC7512B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E978BD5-C088-41C7-A3E1-90395423CD9C}" type="datetimeFigureOut">
              <a:rPr lang="en-US" smtClean="0"/>
              <a:t>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BE4A5D-6C98-4A7B-964E-941AFC7512B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E978BD5-C088-41C7-A3E1-90395423CD9C}" type="datetimeFigureOut">
              <a:rPr lang="en-US" smtClean="0"/>
              <a:t>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BE4A5D-6C98-4A7B-964E-941AFC7512B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3E978BD5-C088-41C7-A3E1-90395423CD9C}" type="datetimeFigureOut">
              <a:rPr lang="en-US" smtClean="0"/>
              <a:t>2/8/2011</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25BE4A5D-6C98-4A7B-964E-941AFC7512B1}"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4572000"/>
            <a:ext cx="8229600" cy="1828800"/>
          </a:xfrm>
        </p:spPr>
        <p:txBody>
          <a:bodyPr>
            <a:normAutofit fontScale="90000"/>
          </a:bodyPr>
          <a:lstStyle/>
          <a:p>
            <a:r>
              <a:rPr lang="en-US" sz="8900" cap="none" spc="50" dirty="0" smtClean="0">
                <a:ln w="11430"/>
                <a:solidFill>
                  <a:srgbClr val="C00000"/>
                </a:solidFill>
                <a:effectLst>
                  <a:outerShdw blurRad="76200" dist="50800" dir="5400000" algn="tl" rotWithShape="0">
                    <a:srgbClr val="000000">
                      <a:alpha val="65000"/>
                    </a:srgbClr>
                  </a:outerShdw>
                </a:effectLst>
                <a:latin typeface="Algerian" pitchFamily="82" charset="0"/>
              </a:rPr>
              <a:t>What Is </a:t>
            </a:r>
            <a:r>
              <a:rPr lang="en-US" sz="8900" cap="none" spc="50" dirty="0">
                <a:ln w="11430"/>
                <a:solidFill>
                  <a:srgbClr val="C00000"/>
                </a:solidFill>
                <a:effectLst>
                  <a:outerShdw blurRad="76200" dist="50800" dir="5400000" algn="tl" rotWithShape="0">
                    <a:srgbClr val="000000">
                      <a:alpha val="65000"/>
                    </a:srgbClr>
                  </a:outerShdw>
                </a:effectLst>
                <a:latin typeface="Algerian" pitchFamily="82" charset="0"/>
              </a:rPr>
              <a:t>Propaganda??</a:t>
            </a:r>
            <a:br>
              <a:rPr lang="en-US" sz="8900" cap="none" spc="50" dirty="0">
                <a:ln w="11430"/>
                <a:solidFill>
                  <a:srgbClr val="C00000"/>
                </a:solidFill>
                <a:effectLst>
                  <a:outerShdw blurRad="76200" dist="50800" dir="5400000" algn="tl" rotWithShape="0">
                    <a:srgbClr val="000000">
                      <a:alpha val="65000"/>
                    </a:srgbClr>
                  </a:outerShdw>
                </a:effectLst>
                <a:latin typeface="Algerian" pitchFamily="82" charset="0"/>
              </a:rPr>
            </a:br>
            <a:r>
              <a:rPr lang="en-US" sz="8900" cap="none" spc="50" dirty="0">
                <a:ln w="11430"/>
                <a:solidFill>
                  <a:srgbClr val="C00000"/>
                </a:solidFill>
                <a:effectLst>
                  <a:outerShdw blurRad="76200" dist="50800" dir="5400000" algn="tl" rotWithShape="0">
                    <a:srgbClr val="000000">
                      <a:alpha val="65000"/>
                    </a:srgbClr>
                  </a:outerShdw>
                </a:effectLst>
                <a:latin typeface="Algerian" pitchFamily="82" charset="0"/>
              </a:rPr>
              <a:t>And Why Do We Care??</a:t>
            </a:r>
            <a:br>
              <a:rPr lang="en-US" sz="8900" cap="none" spc="50" dirty="0">
                <a:ln w="11430"/>
                <a:solidFill>
                  <a:srgbClr val="C00000"/>
                </a:solidFill>
                <a:effectLst>
                  <a:outerShdw blurRad="76200" dist="50800" dir="5400000" algn="tl" rotWithShape="0">
                    <a:srgbClr val="000000">
                      <a:alpha val="65000"/>
                    </a:srgbClr>
                  </a:outerShdw>
                </a:effectLst>
                <a:latin typeface="Algerian" pitchFamily="82" charset="0"/>
              </a:rPr>
            </a:br>
            <a:r>
              <a:rPr lang="en-US" sz="4000" dirty="0">
                <a:solidFill>
                  <a:srgbClr val="FF0000"/>
                </a:solidFill>
                <a:latin typeface="Edwardian Script ITC" pitchFamily="66" charset="0"/>
              </a:rPr>
              <a:t/>
            </a:r>
            <a:br>
              <a:rPr lang="en-US" sz="4000" dirty="0">
                <a:solidFill>
                  <a:srgbClr val="FF0000"/>
                </a:solidFill>
                <a:latin typeface="Edwardian Script ITC" pitchFamily="66" charset="0"/>
              </a:rPr>
            </a:br>
            <a:endParaRPr lang="en-US" dirty="0"/>
          </a:p>
        </p:txBody>
      </p:sp>
      <p:sp>
        <p:nvSpPr>
          <p:cNvPr id="3" name="Subtitle 2"/>
          <p:cNvSpPr>
            <a:spLocks noGrp="1"/>
          </p:cNvSpPr>
          <p:nvPr>
            <p:ph type="subTitle" idx="1"/>
          </p:nvPr>
        </p:nvSpPr>
        <p:spPr>
          <a:xfrm>
            <a:off x="-1981200" y="6324600"/>
            <a:ext cx="6400800" cy="1752600"/>
          </a:xfrm>
        </p:spPr>
        <p:txBody>
          <a:bodyPr>
            <a:normAutofit/>
          </a:bodyPr>
          <a:lstStyle/>
          <a:p>
            <a:r>
              <a:rPr lang="en-US" sz="3200" dirty="0" smtClean="0">
                <a:solidFill>
                  <a:srgbClr val="C00000"/>
                </a:solidFill>
                <a:latin typeface="Blackadder ITC" pitchFamily="82" charset="0"/>
              </a:rPr>
              <a:t>-Alassane </a:t>
            </a:r>
            <a:r>
              <a:rPr lang="en-US" sz="3200" dirty="0" err="1" smtClean="0">
                <a:solidFill>
                  <a:srgbClr val="C00000"/>
                </a:solidFill>
                <a:latin typeface="Blackadder ITC" pitchFamily="82" charset="0"/>
              </a:rPr>
              <a:t>Thiam</a:t>
            </a:r>
            <a:endParaRPr lang="en-US" sz="3200" dirty="0">
              <a:solidFill>
                <a:srgbClr val="C00000"/>
              </a:solidFill>
              <a:latin typeface="Blackadder ITC" pitchFamily="82" charset="0"/>
            </a:endParaRPr>
          </a:p>
        </p:txBody>
      </p:sp>
    </p:spTree>
    <p:extLst>
      <p:ext uri="{BB962C8B-B14F-4D97-AF65-F5344CB8AC3E}">
        <p14:creationId xmlns:p14="http://schemas.microsoft.com/office/powerpoint/2010/main" val="37036858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7200" dirty="0">
                <a:solidFill>
                  <a:schemeClr val="bg1"/>
                </a:solidFill>
                <a:latin typeface="Harlow Solid Italic" pitchFamily="82" charset="0"/>
              </a:rPr>
              <a:t>Propaganda</a:t>
            </a:r>
            <a:r>
              <a:rPr lang="en-US" sz="4400" dirty="0">
                <a:solidFill>
                  <a:schemeClr val="bg1"/>
                </a:solidFill>
                <a:latin typeface="Harlow Solid Italic" pitchFamily="82" charset="0"/>
              </a:rPr>
              <a:t>:</a:t>
            </a:r>
            <a:endParaRPr lang="en-US" dirty="0"/>
          </a:p>
        </p:txBody>
      </p:sp>
      <p:sp>
        <p:nvSpPr>
          <p:cNvPr id="3" name="Content Placeholder 2"/>
          <p:cNvSpPr>
            <a:spLocks noGrp="1"/>
          </p:cNvSpPr>
          <p:nvPr>
            <p:ph idx="1"/>
          </p:nvPr>
        </p:nvSpPr>
        <p:spPr/>
        <p:txBody>
          <a:bodyPr>
            <a:normAutofit/>
          </a:bodyPr>
          <a:lstStyle/>
          <a:p>
            <a:r>
              <a:rPr lang="en-US" sz="3200" dirty="0" smtClean="0">
                <a:solidFill>
                  <a:srgbClr val="C00000"/>
                </a:solidFill>
                <a:latin typeface="Harlow Solid Italic" pitchFamily="82" charset="0"/>
              </a:rPr>
              <a:t>A </a:t>
            </a:r>
            <a:r>
              <a:rPr lang="en-US" sz="3200" dirty="0">
                <a:solidFill>
                  <a:srgbClr val="C00000"/>
                </a:solidFill>
                <a:latin typeface="Harlow Solid Italic" pitchFamily="82" charset="0"/>
              </a:rPr>
              <a:t>Latin word that was first used by Pope Gregory XV in 1622, when he established the Sacred Congregation of Propaganda, a commission designed to spread the Catholic faith worldwide. Since then propaganda has taken on a much broader meaning, and refers to any technique, whether in writing, speech, music, film or other means, that attempts to influence mass public opinion..."</a:t>
            </a:r>
            <a:endParaRPr lang="en-US" sz="3200" dirty="0"/>
          </a:p>
        </p:txBody>
      </p:sp>
    </p:spTree>
    <p:extLst>
      <p:ext uri="{BB962C8B-B14F-4D97-AF65-F5344CB8AC3E}">
        <p14:creationId xmlns:p14="http://schemas.microsoft.com/office/powerpoint/2010/main" val="42870358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7300" dirty="0">
                <a:solidFill>
                  <a:schemeClr val="bg1"/>
                </a:solidFill>
                <a:latin typeface="Harlow Solid Italic" pitchFamily="82" charset="0"/>
              </a:rPr>
              <a:t>M</a:t>
            </a:r>
            <a:r>
              <a:rPr lang="en-US" sz="7300" dirty="0" smtClean="0">
                <a:solidFill>
                  <a:schemeClr val="bg1"/>
                </a:solidFill>
                <a:latin typeface="Harlow Solid Italic" pitchFamily="82" charset="0"/>
              </a:rPr>
              <a:t>odern</a:t>
            </a:r>
            <a:r>
              <a:rPr lang="en-US" sz="4000" dirty="0" smtClean="0">
                <a:solidFill>
                  <a:schemeClr val="bg1"/>
                </a:solidFill>
                <a:latin typeface="Harlow Solid Italic" pitchFamily="82" charset="0"/>
              </a:rPr>
              <a:t> </a:t>
            </a:r>
            <a:r>
              <a:rPr lang="en-US" sz="7200" dirty="0" smtClean="0">
                <a:solidFill>
                  <a:schemeClr val="bg1"/>
                </a:solidFill>
                <a:latin typeface="Harlow Solid Italic" pitchFamily="82" charset="0"/>
              </a:rPr>
              <a:t>Propaganda</a:t>
            </a:r>
            <a:endParaRPr lang="en-US" sz="7200" dirty="0"/>
          </a:p>
        </p:txBody>
      </p:sp>
      <p:sp>
        <p:nvSpPr>
          <p:cNvPr id="3" name="Content Placeholder 2"/>
          <p:cNvSpPr>
            <a:spLocks noGrp="1"/>
          </p:cNvSpPr>
          <p:nvPr>
            <p:ph idx="1"/>
          </p:nvPr>
        </p:nvSpPr>
        <p:spPr/>
        <p:txBody>
          <a:bodyPr>
            <a:normAutofit lnSpcReduction="10000"/>
          </a:bodyPr>
          <a:lstStyle/>
          <a:p>
            <a:r>
              <a:rPr lang="en-US" dirty="0">
                <a:solidFill>
                  <a:srgbClr val="C00000"/>
                </a:solidFill>
              </a:rPr>
              <a:t>Modern propaganda is distinguished from other forms of communication in that it is consciously and deliberately used to influence group attitudes; all other functions are secondary. Thus, almost any attempt to sway public opinion, including lobbying, commercial advertising, and missionary work, can be broadly construed as propaganda. Generally, however, the term is restricted to the manipulation of political beliefs. Although allusions to propaganda can be found in ancient writings </a:t>
            </a:r>
          </a:p>
          <a:p>
            <a:endParaRPr lang="en-US" dirty="0"/>
          </a:p>
        </p:txBody>
      </p:sp>
    </p:spTree>
    <p:extLst>
      <p:ext uri="{BB962C8B-B14F-4D97-AF65-F5344CB8AC3E}">
        <p14:creationId xmlns:p14="http://schemas.microsoft.com/office/powerpoint/2010/main" val="29960780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14855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6148552" y="-9143"/>
            <a:ext cx="2995448" cy="6986528"/>
          </a:xfrm>
          <a:prstGeom prst="rect">
            <a:avLst/>
          </a:prstGeom>
        </p:spPr>
        <p:txBody>
          <a:bodyPr wrap="square">
            <a:spAutoFit/>
          </a:bodyPr>
          <a:lstStyle/>
          <a:p>
            <a:pPr algn="just"/>
            <a:r>
              <a:rPr lang="en-US" sz="2800" dirty="0" smtClean="0">
                <a:solidFill>
                  <a:srgbClr val="C00000"/>
                </a:solidFill>
                <a:latin typeface="Niagara Solid" pitchFamily="82" charset="0"/>
              </a:rPr>
              <a:t>Propaganda designers have been putting messages into television commercials, news programs, magazine ads, and other things we read and see for years. These messages have been carefully designed to influence our opinions, emotions, attitudes and behavior. Their purpose is to persuade us to believe in something or to do something that we would not normally believe or do. These messages have been designed to benefit someone, and that someone may not be you </a:t>
            </a:r>
            <a:endParaRPr lang="en-US" sz="2800" dirty="0">
              <a:solidFill>
                <a:srgbClr val="C00000"/>
              </a:solidFill>
              <a:latin typeface="Niagara Solid" pitchFamily="82" charset="0"/>
            </a:endParaRPr>
          </a:p>
        </p:txBody>
      </p:sp>
    </p:spTree>
    <p:extLst>
      <p:ext uri="{BB962C8B-B14F-4D97-AF65-F5344CB8AC3E}">
        <p14:creationId xmlns:p14="http://schemas.microsoft.com/office/powerpoint/2010/main" val="305272070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9</TotalTime>
  <Words>244</Words>
  <Application>Microsoft Office PowerPoint</Application>
  <PresentationFormat>On-screen Show (4:3)</PresentationFormat>
  <Paragraphs>7</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Apex</vt:lpstr>
      <vt:lpstr>What Is Propaganda?? And Why Do We Care??  </vt:lpstr>
      <vt:lpstr>Propaganda:</vt:lpstr>
      <vt:lpstr>Modern Propaganda</vt:lpstr>
      <vt:lpstr>PowerPoint Presentation</vt:lpstr>
    </vt:vector>
  </TitlesOfParts>
  <Company>Rochester City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Propaganda?? And Why Do We Care??  </dc:title>
  <dc:creator>Thiam, Alassane</dc:creator>
  <cp:lastModifiedBy>Thiam, Alassane</cp:lastModifiedBy>
  <cp:revision>1</cp:revision>
  <dcterms:created xsi:type="dcterms:W3CDTF">2011-02-08T19:36:09Z</dcterms:created>
  <dcterms:modified xsi:type="dcterms:W3CDTF">2011-02-08T19:46:07Z</dcterms:modified>
</cp:coreProperties>
</file>